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7" r:id="rId2"/>
  </p:sldIdLst>
  <p:sldSz cx="9902825" cy="6858000"/>
  <p:notesSz cx="6797675" cy="9928225"/>
  <p:custDataLst>
    <p:tags r:id="rId5"/>
  </p:custDataLst>
  <p:defaultTextStyle>
    <a:defPPr>
      <a:defRPr lang="zh-CN"/>
    </a:defPPr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2F1"/>
    <a:srgbClr val="D0D8E8"/>
    <a:srgbClr val="4F81BD"/>
    <a:srgbClr val="14D810"/>
    <a:srgbClr val="0FD811"/>
    <a:srgbClr val="FF7FDE"/>
    <a:srgbClr val="DD6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3" autoAdjust="0"/>
    <p:restoredTop sz="75644" autoAdjust="0"/>
  </p:normalViewPr>
  <p:slideViewPr>
    <p:cSldViewPr showGuides="1">
      <p:cViewPr varScale="1">
        <p:scale>
          <a:sx n="114" d="100"/>
          <a:sy n="114" d="100"/>
        </p:scale>
        <p:origin x="1776" y="96"/>
      </p:cViewPr>
      <p:guideLst>
        <p:guide orient="horz" pos="2069"/>
        <p:guide pos="252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332" y="13"/>
            <a:ext cx="2945565" cy="498135"/>
          </a:xfrm>
          <a:prstGeom prst="rect">
            <a:avLst/>
          </a:prstGeom>
        </p:spPr>
        <p:txBody>
          <a:bodyPr vert="horz" lIns="62919" tIns="31462" rIns="62919" bIns="31462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332" y="9430091"/>
            <a:ext cx="2945565" cy="498134"/>
          </a:xfrm>
          <a:prstGeom prst="rect">
            <a:avLst/>
          </a:prstGeom>
        </p:spPr>
        <p:txBody>
          <a:bodyPr vert="horz" lIns="62919" tIns="31462" rIns="62919" bIns="31462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333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4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57" y="15"/>
            <a:ext cx="2945659" cy="498135"/>
          </a:xfrm>
          <a:prstGeom prst="rect">
            <a:avLst/>
          </a:prstGeom>
        </p:spPr>
        <p:txBody>
          <a:bodyPr vert="horz" lIns="91333" tIns="45669" rIns="91333" bIns="45669" rtlCol="0"/>
          <a:lstStyle>
            <a:lvl1pPr algn="r">
              <a:defRPr sz="1200"/>
            </a:lvl1pPr>
          </a:lstStyle>
          <a:p>
            <a:fld id="{2C6EFE95-763A-4531-B83E-B64366B3DC06}" type="datetimeFigureOut">
              <a:rPr lang="zh-CN" altLang="en-US" smtClean="0"/>
              <a:t>2026/5/14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3" tIns="45669" rIns="91333" bIns="45669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333" tIns="45669" rIns="91333" bIns="45669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4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57" y="9430092"/>
            <a:ext cx="2945659" cy="498134"/>
          </a:xfrm>
          <a:prstGeom prst="rect">
            <a:avLst/>
          </a:prstGeom>
        </p:spPr>
        <p:txBody>
          <a:bodyPr vert="horz" lIns="91333" tIns="45669" rIns="91333" bIns="45669" rtlCol="0" anchor="b"/>
          <a:lstStyle>
            <a:lvl1pPr algn="r">
              <a:defRPr sz="1200"/>
            </a:lvl1pPr>
          </a:lstStyle>
          <a:p>
            <a:fld id="{3AB52067-043B-4165-8730-62376F5909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867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6113" cy="3086100"/>
          </a:xfrm>
        </p:spPr>
      </p:sp>
      <p:sp>
        <p:nvSpPr>
          <p:cNvPr id="1048636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defTabSz="1074617">
              <a:defRPr/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1048637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074617"/>
            <a:fld id="{D1F819D4-ACD4-4B30-BDB9-E7B7C8D814EC}" type="slidenum">
              <a:rPr lang="zh-CN" altLang="en-US">
                <a:solidFill>
                  <a:prstClr val="black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pPr defTabSz="1074617"/>
              <a:t>1</a:t>
            </a:fld>
            <a:endParaRPr lang="zh-CN" altLang="en-US">
              <a:solidFill>
                <a:prstClr val="black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4090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770" y="2130426"/>
            <a:ext cx="8418060" cy="1470025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540" y="3886200"/>
            <a:ext cx="6932520" cy="17526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0110" y="274639"/>
            <a:ext cx="222831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180" y="274639"/>
            <a:ext cx="6519870" cy="5851525"/>
          </a:xfrm>
          <a:prstGeom prst="rect">
            <a:avLst/>
          </a:prstGeom>
        </p:spPr>
        <p:txBody>
          <a:bodyPr vert="eaVert"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180" y="1600201"/>
            <a:ext cx="8913240" cy="4525963"/>
          </a:xfrm>
          <a:prstGeom prst="rect">
            <a:avLst/>
          </a:prstGeom>
        </p:spPr>
        <p:txBody>
          <a:bodyPr lIns="65306" tIns="32653" rIns="65306" bIns="32653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316" y="4406901"/>
            <a:ext cx="8418060" cy="1362075"/>
          </a:xfrm>
          <a:prstGeom prst="rect">
            <a:avLst/>
          </a:prstGeom>
        </p:spPr>
        <p:txBody>
          <a:bodyPr lIns="65306" tIns="32653" rIns="65306" bIns="32653"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316" y="2906714"/>
            <a:ext cx="8418060" cy="1500187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5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18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34330" y="1600201"/>
            <a:ext cx="4374090" cy="452596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180" y="1535113"/>
            <a:ext cx="4375810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180" y="2174875"/>
            <a:ext cx="4375810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0892" y="1535113"/>
            <a:ext cx="4377529" cy="639762"/>
          </a:xfrm>
          <a:prstGeom prst="rect">
            <a:avLst/>
          </a:prstGeom>
        </p:spPr>
        <p:txBody>
          <a:bodyPr lIns="65306" tIns="32653" rIns="65306" bIns="32653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965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0892" y="2174875"/>
            <a:ext cx="4377529" cy="3951288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0" y="274638"/>
            <a:ext cx="8913240" cy="1143000"/>
          </a:xfrm>
          <a:prstGeom prst="rect">
            <a:avLst/>
          </a:prstGeom>
        </p:spPr>
        <p:txBody>
          <a:bodyPr lIns="65306" tIns="32653" rIns="65306" bIns="32653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181" y="273050"/>
            <a:ext cx="3258216" cy="1162050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2033" y="273051"/>
            <a:ext cx="5536388" cy="5853113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181" y="1435101"/>
            <a:ext cx="3258216" cy="4691063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175" y="4800600"/>
            <a:ext cx="5942160" cy="566738"/>
          </a:xfrm>
          <a:prstGeom prst="rect">
            <a:avLst/>
          </a:prstGeom>
        </p:spPr>
        <p:txBody>
          <a:bodyPr lIns="65306" tIns="32653" rIns="65306" bIns="32653"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175" y="612775"/>
            <a:ext cx="5942160" cy="4114800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965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175" y="5367338"/>
            <a:ext cx="5942160" cy="804862"/>
          </a:xfrm>
          <a:prstGeom prst="rect">
            <a:avLst/>
          </a:prstGeom>
        </p:spPr>
        <p:txBody>
          <a:bodyPr lIns="65306" tIns="32653" rIns="65306" bIns="32653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2565" indent="0">
              <a:buNone/>
              <a:defRPr sz="900"/>
            </a:lvl7pPr>
            <a:lvl8pPr marL="3199765" indent="0">
              <a:buNone/>
              <a:defRPr sz="900"/>
            </a:lvl8pPr>
            <a:lvl9pPr marL="3656965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951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530820CF-B880-4189-942D-D702A7CBA730}" type="datetimeFigureOut">
              <a:rPr lang="zh-CN" altLang="en-US" smtClean="0">
                <a:solidFill>
                  <a:prstClr val="black"/>
                </a:solidFill>
              </a:rPr>
              <a:t>2026/5/14</a:t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383730" y="6356351"/>
            <a:ext cx="31361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7097580" y="6356351"/>
            <a:ext cx="2310840" cy="365125"/>
          </a:xfrm>
          <a:prstGeom prst="rect">
            <a:avLst/>
          </a:prstGeom>
        </p:spPr>
        <p:txBody>
          <a:bodyPr lIns="65306" tIns="32653" rIns="65306" bIns="32653"/>
          <a:lstStyle/>
          <a:p>
            <a:pPr defTabSz="913765"/>
            <a:fld id="{0C913308-F349-4B6D-A68A-DD1791B4A57B}" type="slidenum">
              <a:rPr lang="zh-CN" altLang="en-US" smtClean="0">
                <a:solidFill>
                  <a:prstClr val="black"/>
                </a:solidFill>
              </a:rPr>
              <a:t>‹#›</a:t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</p:sldLayoutIdLst>
  <p:txStyles>
    <p:titleStyle>
      <a:lvl1pPr algn="ctr" defTabSz="91376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37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zrzyjghgs@163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5790C852-82E9-4A95-A2DD-A78D5E6C6D4C}"/>
              </a:ext>
            </a:extLst>
          </p:cNvPr>
          <p:cNvSpPr/>
          <p:nvPr/>
        </p:nvSpPr>
        <p:spPr>
          <a:xfrm>
            <a:off x="154305" y="1052736"/>
            <a:ext cx="9561195" cy="1498123"/>
          </a:xfrm>
          <a:prstGeom prst="rect">
            <a:avLst/>
          </a:prstGeom>
        </p:spPr>
        <p:txBody>
          <a:bodyPr wrap="square" lIns="65298" tIns="32649" rIns="65298" bIns="32649">
            <a:spAutoFit/>
          </a:bodyPr>
          <a:lstStyle/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、公示项目：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王台东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片区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XHA1406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单元部分地块控规调整方案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、公示范围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青兰高速以北、牧马山路以西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公</a:t>
            </a:r>
            <a:r>
              <a:rPr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示时间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18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日至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2026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年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月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16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日（共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30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日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)</a:t>
            </a:r>
            <a:endParaRPr lang="zh-CN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4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、公示方式：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自然资源局、</a:t>
            </a:r>
            <a:r>
              <a:rPr lang="zh-CN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中德生态园管委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+mn-ea"/>
              </a:rPr>
              <a:t>、地块现场公示栏；西海岸新区政务网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  <a:sym typeface="+mn-ea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5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、公示内容：适当拓宽科研用地与工业用地间的防护绿地。</a:t>
            </a:r>
            <a:endParaRPr lang="en-US" altLang="zh-CN" sz="1200" dirty="0">
              <a:latin typeface="仿宋_GB2312" panose="02010609030101010101" pitchFamily="49" charset="-122"/>
              <a:ea typeface="仿宋_GB2312" panose="02010609030101010101" pitchFamily="49" charset="-122"/>
            </a:endParaRP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6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、反馈方式：自然资源局大厅公示意见箱、电子邮箱：</a:t>
            </a:r>
            <a:r>
              <a:rPr lang="en-US" altLang="zh-CN" sz="1200" dirty="0">
                <a:hlinkClick r:id="rId3"/>
              </a:rPr>
              <a:t>zrzyjghgs@163.com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   </a:t>
            </a:r>
          </a:p>
          <a:p>
            <a:pPr>
              <a:spcBef>
                <a:spcPts val="100"/>
              </a:spcBef>
              <a:spcAft>
                <a:spcPts val="600"/>
              </a:spcAft>
            </a:pP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咨询电话：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  <a:sym typeface="黑体" panose="02010609060101010101" pitchFamily="49" charset="-122"/>
              </a:rPr>
              <a:t>86995763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4FB85A-364A-90F0-AF67-EE3D2F54AA07}"/>
              </a:ext>
            </a:extLst>
          </p:cNvPr>
          <p:cNvSpPr txBox="1"/>
          <p:nvPr/>
        </p:nvSpPr>
        <p:spPr>
          <a:xfrm>
            <a:off x="0" y="121440"/>
            <a:ext cx="9144000" cy="34163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pPr algn="ctr" defTabSz="1181100"/>
            <a:r>
              <a:rPr lang="zh-CN" altLang="en-US" b="1" dirty="0">
                <a:sym typeface="+mn-ea"/>
              </a:rPr>
              <a:t>青岛西海岸新区控制性详细规划调整内容</a:t>
            </a:r>
            <a:r>
              <a:rPr lang="zh-CN" altLang="zh-CN" b="1" dirty="0">
                <a:sym typeface="+mn-ea"/>
              </a:rPr>
              <a:t>公示</a:t>
            </a:r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F6D488-2CCC-527B-6764-219A5DBA782C}"/>
              </a:ext>
            </a:extLst>
          </p:cNvPr>
          <p:cNvSpPr txBox="1"/>
          <p:nvPr/>
        </p:nvSpPr>
        <p:spPr>
          <a:xfrm>
            <a:off x="97155" y="462280"/>
            <a:ext cx="9618345" cy="648970"/>
          </a:xfrm>
          <a:prstGeom prst="rect">
            <a:avLst/>
          </a:prstGeom>
          <a:noFill/>
        </p:spPr>
        <p:txBody>
          <a:bodyPr wrap="square" lIns="65306" tIns="32653" rIns="65306" bIns="32653" rtlCol="0">
            <a:spAutoFit/>
          </a:bodyPr>
          <a:lstStyle/>
          <a:p>
            <a:r>
              <a:rPr lang="zh-CN" altLang="en-US" sz="14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   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为保障公民、法人和其他组织对城乡规划的知情权、参与权，推进政务公开和依法行政，提高城乡规划的科学性、可行性和可操作性，根据《中华人民共和国城乡规划法》、《青岛市城乡规划条例》、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《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青岛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西海岸新区控制性详细规划管理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办法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》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等法律、法规和政策文件</a:t>
            </a:r>
            <a:r>
              <a:rPr lang="en-US" altLang="zh-CN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的</a:t>
            </a:r>
            <a:r>
              <a:rPr lang="zh-CN" altLang="en-US" sz="1200" dirty="0">
                <a:latin typeface="仿宋_GB2312" panose="02010609030101010101" pitchFamily="49" charset="-122"/>
                <a:ea typeface="仿宋_GB2312" panose="02010609030101010101" pitchFamily="49" charset="-122"/>
              </a:rPr>
              <a:t>有关规定，对我区控规的修改内容进行社会公示。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32402E7-E4D7-498C-9DB5-FC42A7B2D7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373" y="2924239"/>
            <a:ext cx="9415908" cy="345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667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881b1b04-7974-4c0b-b1d3-e67e37462d86}"/>
  <p:tag name="KSO_WPP_MARK_KEY" val="dadb4f7e-4f3f-4a16-8142-2af7f167de29"/>
  <p:tag name="COMMONDATA" val="eyJoZGlkIjoiY2UwYTdhNjcxZDlhNjc0MGI1Y2YxNzIzNGRhNmE4YjAifQ=="/>
</p:tagLst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 cap="flat" cmpd="sng" algn="ctr">
          <a:solidFill>
            <a:srgbClr val="0000FF"/>
          </a:solidFill>
          <a:prstDash val="solid"/>
          <a:round/>
          <a:headEnd type="none" w="med" len="med"/>
          <a:tailEnd type="none" w="med" len="med"/>
        </a:ln>
      </a:spPr>
      <a:bodyPr rtlCol="0" anchor="ctr">
        <a:noAutofit/>
      </a:bodyPr>
      <a:lstStyle>
        <a:defPPr lvl="0" algn="ctr">
          <a:buClrTx/>
          <a:buSzTx/>
          <a:buFontTx/>
          <a:defRPr lang="zh-CN" altLang="en-US">
            <a:latin typeface="Arial" panose="020B0604020202020204" pitchFamily="34" charset="0"/>
            <a:ea typeface="宋体" panose="02010600030101010101" pitchFamily="2" charset="-122"/>
            <a:sym typeface="+mn-ea"/>
          </a:defRPr>
        </a:defPPr>
      </a:lstStyle>
    </a:spDef>
    <a:lnDef>
      <a:spPr>
        <a:ln w="25400">
          <a:solidFill>
            <a:srgbClr val="C00000"/>
          </a:solidFill>
          <a:prstDash val="sysDash"/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3977</TotalTime>
  <Words>206</Words>
  <Application>Microsoft Office PowerPoint</Application>
  <PresentationFormat>自定义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仿宋_GB2312</vt:lpstr>
      <vt:lpstr>微软雅黑</vt:lpstr>
      <vt:lpstr>Arial</vt:lpstr>
      <vt:lpstr>Calibri</vt:lpstr>
      <vt:lpstr>1_Office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Demice 2015</dc:creator>
  <cp:lastModifiedBy>Ding</cp:lastModifiedBy>
  <cp:revision>644</cp:revision>
  <cp:lastPrinted>2026-05-14T06:26:02Z</cp:lastPrinted>
  <dcterms:created xsi:type="dcterms:W3CDTF">2018-03-13T06:07:00Z</dcterms:created>
  <dcterms:modified xsi:type="dcterms:W3CDTF">2026-05-14T06:28:34Z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C3AEE75F64D9449284E0CA40FAB3CB17</vt:lpwstr>
  </property>
</Properties>
</file>